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96" r:id="rId2"/>
    <p:sldId id="256" r:id="rId3"/>
    <p:sldId id="257" r:id="rId4"/>
    <p:sldId id="258" r:id="rId5"/>
    <p:sldId id="259" r:id="rId6"/>
    <p:sldId id="280" r:id="rId7"/>
    <p:sldId id="281" r:id="rId8"/>
    <p:sldId id="260" r:id="rId9"/>
    <p:sldId id="261" r:id="rId10"/>
    <p:sldId id="278" r:id="rId11"/>
    <p:sldId id="279" r:id="rId12"/>
    <p:sldId id="262" r:id="rId13"/>
    <p:sldId id="273" r:id="rId14"/>
    <p:sldId id="274" r:id="rId15"/>
    <p:sldId id="275" r:id="rId16"/>
    <p:sldId id="276" r:id="rId17"/>
    <p:sldId id="277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11"/>
  </p:normalViewPr>
  <p:slideViewPr>
    <p:cSldViewPr snapToGrid="0" snapToObjects="1">
      <p:cViewPr varScale="1">
        <p:scale>
          <a:sx n="76" d="100"/>
          <a:sy n="76" d="100"/>
        </p:scale>
        <p:origin x="169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twitter.com/EngineeringSpa" TargetMode="External"/><Relationship Id="rId18" Type="http://schemas.openxmlformats.org/officeDocument/2006/relationships/hyperlink" Target="https://www.linkedin.com/company/engineering-group/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hyperlink" Target="http://www.eng.it/" TargetMode="External"/><Relationship Id="rId17" Type="http://schemas.openxmlformats.org/officeDocument/2006/relationships/image" Target="../media/image2.svg"/><Relationship Id="rId2" Type="http://schemas.openxmlformats.org/officeDocument/2006/relationships/image" Target="../media/image5.png"/><Relationship Id="rId16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hyperlink" Target="https://www.instagram.com/lifeatengineering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hyperlink" Target="https://it-it.facebook.com/gruppo.engineering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96D51A1F-D87C-CE4E-A101-D2F54F2F1009}"/>
              </a:ext>
            </a:extLst>
          </p:cNvPr>
          <p:cNvSpPr/>
          <p:nvPr userDrawn="1"/>
        </p:nvSpPr>
        <p:spPr>
          <a:xfrm>
            <a:off x="-1" y="0"/>
            <a:ext cx="6654230" cy="6858000"/>
          </a:xfrm>
          <a:custGeom>
            <a:avLst/>
            <a:gdLst>
              <a:gd name="connsiteX0" fmla="*/ 0 w 8872306"/>
              <a:gd name="connsiteY0" fmla="*/ 0 h 6858000"/>
              <a:gd name="connsiteX1" fmla="*/ 8872306 w 8872306"/>
              <a:gd name="connsiteY1" fmla="*/ 0 h 6858000"/>
              <a:gd name="connsiteX2" fmla="*/ 3495779 w 8872306"/>
              <a:gd name="connsiteY2" fmla="*/ 6858000 h 6858000"/>
              <a:gd name="connsiteX3" fmla="*/ 0 w 887230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2306" h="6858000">
                <a:moveTo>
                  <a:pt x="0" y="0"/>
                </a:moveTo>
                <a:lnTo>
                  <a:pt x="8872306" y="0"/>
                </a:lnTo>
                <a:lnTo>
                  <a:pt x="3495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013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D6D628-271E-6947-B6C7-DCCD1C38B7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1648095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 err="1"/>
              <a:t>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32pt</a:t>
            </a:r>
            <a:br>
              <a:rPr lang="en-US"/>
            </a:br>
            <a:r>
              <a:rPr lang="en-US"/>
              <a:t>max </a:t>
            </a: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A4F422-9705-8546-889B-A7924D8B12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30" y="2627122"/>
            <a:ext cx="3640599" cy="1249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350" b="0" i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843" indent="0" algn="ctr">
              <a:buNone/>
              <a:defRPr sz="1500"/>
            </a:lvl2pPr>
            <a:lvl3pPr marL="685686" indent="0" algn="ctr">
              <a:buNone/>
              <a:defRPr sz="1350"/>
            </a:lvl3pPr>
            <a:lvl4pPr marL="1028528" indent="0" algn="ctr">
              <a:buNone/>
              <a:defRPr sz="1200"/>
            </a:lvl4pPr>
            <a:lvl5pPr marL="1371371" indent="0" algn="ctr">
              <a:buNone/>
              <a:defRPr sz="1200"/>
            </a:lvl5pPr>
            <a:lvl6pPr marL="1714214" indent="0" algn="ctr">
              <a:buNone/>
              <a:defRPr sz="1200"/>
            </a:lvl6pPr>
            <a:lvl7pPr marL="2057057" indent="0" algn="ctr">
              <a:buNone/>
              <a:defRPr sz="1200"/>
            </a:lvl7pPr>
            <a:lvl8pPr marL="2399900" indent="0" algn="ctr">
              <a:buNone/>
              <a:defRPr sz="1200"/>
            </a:lvl8pPr>
            <a:lvl9pPr marL="2742743" indent="0" algn="ctr">
              <a:buNone/>
              <a:defRPr sz="1200"/>
            </a:lvl9pPr>
          </a:lstStyle>
          <a:p>
            <a:r>
              <a:rPr lang="en-US" err="1"/>
              <a:t>Sottotitolo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18pt max </a:t>
            </a:r>
            <a:br>
              <a:rPr lang="en-US"/>
            </a:b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30" name="Triangolo rettangolo 29">
            <a:extLst>
              <a:ext uri="{FF2B5EF4-FFF2-40B4-BE49-F238E27FC236}">
                <a16:creationId xmlns:a16="http://schemas.microsoft.com/office/drawing/2014/main" id="{AA8C8E8E-9764-8F44-B6AF-D86BBB1E74C3}"/>
              </a:ext>
            </a:extLst>
          </p:cNvPr>
          <p:cNvSpPr/>
          <p:nvPr userDrawn="1"/>
        </p:nvSpPr>
        <p:spPr>
          <a:xfrm flipH="1">
            <a:off x="7710729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C9D372B-3279-A144-B086-F281C7C5118C}"/>
              </a:ext>
            </a:extLst>
          </p:cNvPr>
          <p:cNvSpPr/>
          <p:nvPr userDrawn="1"/>
        </p:nvSpPr>
        <p:spPr>
          <a:xfrm>
            <a:off x="1" y="234002"/>
            <a:ext cx="188999" cy="25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C6E0E52-950D-824E-BBDB-0BE72099E0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067" y="3876675"/>
            <a:ext cx="3640931" cy="389064"/>
          </a:xfrm>
        </p:spPr>
        <p:txBody>
          <a:bodyPr/>
          <a:lstStyle>
            <a:lvl1pPr>
              <a:defRPr sz="105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r>
              <a:rPr lang="it-IT"/>
              <a:t>Data presentazione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90B89345-4496-A243-8A88-C268321B51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>
              <a:buFont typeface="Arial" panose="020B0604020202020204" pitchFamily="34" charset="0"/>
            </a:pPr>
            <a:r>
              <a:rPr lang="it-IT"/>
              <a:t>Livello / Sottolivello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F7B8992B-C5AF-399C-DD75-F22EA656D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68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ight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>
            <a:extLst>
              <a:ext uri="{FF2B5EF4-FFF2-40B4-BE49-F238E27FC236}">
                <a16:creationId xmlns:a16="http://schemas.microsoft.com/office/drawing/2014/main" id="{257A4FFA-1C64-A04B-AC73-437429E773EB}"/>
              </a:ext>
            </a:extLst>
          </p:cNvPr>
          <p:cNvSpPr/>
          <p:nvPr userDrawn="1"/>
        </p:nvSpPr>
        <p:spPr>
          <a:xfrm>
            <a:off x="-1" y="0"/>
            <a:ext cx="6654230" cy="6858000"/>
          </a:xfrm>
          <a:custGeom>
            <a:avLst/>
            <a:gdLst>
              <a:gd name="connsiteX0" fmla="*/ 0 w 8872306"/>
              <a:gd name="connsiteY0" fmla="*/ 0 h 6858000"/>
              <a:gd name="connsiteX1" fmla="*/ 8872306 w 8872306"/>
              <a:gd name="connsiteY1" fmla="*/ 0 h 6858000"/>
              <a:gd name="connsiteX2" fmla="*/ 3495779 w 8872306"/>
              <a:gd name="connsiteY2" fmla="*/ 6858000 h 6858000"/>
              <a:gd name="connsiteX3" fmla="*/ 0 w 887230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2306" h="6858000">
                <a:moveTo>
                  <a:pt x="0" y="0"/>
                </a:moveTo>
                <a:lnTo>
                  <a:pt x="8872306" y="0"/>
                </a:lnTo>
                <a:lnTo>
                  <a:pt x="3495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013"/>
          </a:p>
        </p:txBody>
      </p:sp>
      <p:sp>
        <p:nvSpPr>
          <p:cNvPr id="30" name="Triangolo rettangolo 29">
            <a:extLst>
              <a:ext uri="{FF2B5EF4-FFF2-40B4-BE49-F238E27FC236}">
                <a16:creationId xmlns:a16="http://schemas.microsoft.com/office/drawing/2014/main" id="{AA8C8E8E-9764-8F44-B6AF-D86BBB1E74C3}"/>
              </a:ext>
            </a:extLst>
          </p:cNvPr>
          <p:cNvSpPr/>
          <p:nvPr userDrawn="1"/>
        </p:nvSpPr>
        <p:spPr>
          <a:xfrm flipH="1">
            <a:off x="7702466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96B2E1E-4E0A-A148-8DAD-1AAF79247ED7}"/>
              </a:ext>
            </a:extLst>
          </p:cNvPr>
          <p:cNvSpPr/>
          <p:nvPr userDrawn="1"/>
        </p:nvSpPr>
        <p:spPr>
          <a:xfrm>
            <a:off x="1" y="234001"/>
            <a:ext cx="188999" cy="25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3E208C7-8458-B343-B496-961B260ED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1648095"/>
          </a:xfrm>
        </p:spPr>
        <p:txBody>
          <a:bodyPr anchor="b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32pt</a:t>
            </a:r>
            <a:br>
              <a:rPr lang="en-US"/>
            </a:br>
            <a:r>
              <a:rPr lang="en-US"/>
              <a:t>max </a:t>
            </a: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19" name="Sottotitolo 2">
            <a:extLst>
              <a:ext uri="{FF2B5EF4-FFF2-40B4-BE49-F238E27FC236}">
                <a16:creationId xmlns:a16="http://schemas.microsoft.com/office/drawing/2014/main" id="{58F4A55D-927E-8C41-BAC2-B37AF5AB6A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30" y="2627122"/>
            <a:ext cx="3640599" cy="1249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35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843" indent="0" algn="ctr">
              <a:buNone/>
              <a:defRPr sz="1500"/>
            </a:lvl2pPr>
            <a:lvl3pPr marL="685686" indent="0" algn="ctr">
              <a:buNone/>
              <a:defRPr sz="1350"/>
            </a:lvl3pPr>
            <a:lvl4pPr marL="1028528" indent="0" algn="ctr">
              <a:buNone/>
              <a:defRPr sz="1200"/>
            </a:lvl4pPr>
            <a:lvl5pPr marL="1371371" indent="0" algn="ctr">
              <a:buNone/>
              <a:defRPr sz="1200"/>
            </a:lvl5pPr>
            <a:lvl6pPr marL="1714214" indent="0" algn="ctr">
              <a:buNone/>
              <a:defRPr sz="1200"/>
            </a:lvl6pPr>
            <a:lvl7pPr marL="2057057" indent="0" algn="ctr">
              <a:buNone/>
              <a:defRPr sz="1200"/>
            </a:lvl7pPr>
            <a:lvl8pPr marL="2399900" indent="0" algn="ctr">
              <a:buNone/>
              <a:defRPr sz="1200"/>
            </a:lvl8pPr>
            <a:lvl9pPr marL="2742743" indent="0" algn="ctr">
              <a:buNone/>
              <a:defRPr sz="1200"/>
            </a:lvl9pPr>
          </a:lstStyle>
          <a:p>
            <a:r>
              <a:rPr lang="en-US" err="1"/>
              <a:t>Sottotitolo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18pt max </a:t>
            </a:r>
            <a:br>
              <a:rPr lang="en-US"/>
            </a:b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573151E2-C1B6-564D-908F-2A092604AF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067" y="3876675"/>
            <a:ext cx="3640931" cy="389064"/>
          </a:xfrm>
        </p:spPr>
        <p:txBody>
          <a:bodyPr/>
          <a:lstStyle>
            <a:lvl1pPr>
              <a:defRPr sz="105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it-IT"/>
              <a:t>Data presentazione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3F5CF63A-676F-2346-A81E-BD34E5D37F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lnSpc>
                <a:spcPct val="140000"/>
              </a:lnSpc>
              <a:buNone/>
              <a:defRPr lang="it-IT" sz="788" b="1" spc="0" dirty="0">
                <a:solidFill>
                  <a:schemeClr val="bg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905CFF82-F982-5943-797C-73B9919B4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62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igura a mano libera 17">
            <a:extLst>
              <a:ext uri="{FF2B5EF4-FFF2-40B4-BE49-F238E27FC236}">
                <a16:creationId xmlns:a16="http://schemas.microsoft.com/office/drawing/2014/main" id="{C032FD75-D5EB-6E4C-8945-84CFEA7EE73A}"/>
              </a:ext>
            </a:extLst>
          </p:cNvPr>
          <p:cNvSpPr/>
          <p:nvPr userDrawn="1"/>
        </p:nvSpPr>
        <p:spPr>
          <a:xfrm>
            <a:off x="-1" y="1"/>
            <a:ext cx="6654230" cy="6858000"/>
          </a:xfrm>
          <a:custGeom>
            <a:avLst/>
            <a:gdLst>
              <a:gd name="connsiteX0" fmla="*/ 0 w 8872306"/>
              <a:gd name="connsiteY0" fmla="*/ 0 h 6858000"/>
              <a:gd name="connsiteX1" fmla="*/ 8872306 w 8872306"/>
              <a:gd name="connsiteY1" fmla="*/ 0 h 6858000"/>
              <a:gd name="connsiteX2" fmla="*/ 3495779 w 8872306"/>
              <a:gd name="connsiteY2" fmla="*/ 6858000 h 6858000"/>
              <a:gd name="connsiteX3" fmla="*/ 0 w 887230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2306" h="6858000">
                <a:moveTo>
                  <a:pt x="0" y="0"/>
                </a:moveTo>
                <a:lnTo>
                  <a:pt x="8872306" y="0"/>
                </a:lnTo>
                <a:lnTo>
                  <a:pt x="3495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013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62CBE3F3-F375-8C40-8A86-A3598E969B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20543" y="0"/>
            <a:ext cx="6534951" cy="6858000"/>
          </a:xfrm>
          <a:custGeom>
            <a:avLst/>
            <a:gdLst>
              <a:gd name="connsiteX0" fmla="*/ 7169025 w 11618825"/>
              <a:gd name="connsiteY0" fmla="*/ 0 h 9144000"/>
              <a:gd name="connsiteX1" fmla="*/ 11618825 w 11618825"/>
              <a:gd name="connsiteY1" fmla="*/ 0 h 9144000"/>
              <a:gd name="connsiteX2" fmla="*/ 11618825 w 11618825"/>
              <a:gd name="connsiteY2" fmla="*/ 5888736 h 9144000"/>
              <a:gd name="connsiteX3" fmla="*/ 9065946 w 11618825"/>
              <a:gd name="connsiteY3" fmla="*/ 9144000 h 9144000"/>
              <a:gd name="connsiteX4" fmla="*/ 0 w 11618825"/>
              <a:gd name="connsiteY4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8825" h="9144000">
                <a:moveTo>
                  <a:pt x="7169025" y="0"/>
                </a:moveTo>
                <a:lnTo>
                  <a:pt x="11618825" y="0"/>
                </a:lnTo>
                <a:lnTo>
                  <a:pt x="11618825" y="5888736"/>
                </a:lnTo>
                <a:lnTo>
                  <a:pt x="9065946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it-IT"/>
              <a:t>Trascina una immagine o clicca sull’icona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B8691-76B4-F044-9E07-D56871571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3412A7C2-60A7-C147-9EE9-89EA3D457A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1648095"/>
          </a:xfrm>
        </p:spPr>
        <p:txBody>
          <a:bodyPr anchor="b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sezione</a:t>
            </a:r>
            <a:br>
              <a:rPr lang="en-US"/>
            </a:br>
            <a:r>
              <a:rPr lang="en-US"/>
              <a:t>Segoe UI 32pt</a:t>
            </a:r>
            <a:br>
              <a:rPr lang="en-US"/>
            </a:br>
            <a:r>
              <a:rPr lang="en-US"/>
              <a:t>max </a:t>
            </a: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13" name="Sottotitolo 2">
            <a:extLst>
              <a:ext uri="{FF2B5EF4-FFF2-40B4-BE49-F238E27FC236}">
                <a16:creationId xmlns:a16="http://schemas.microsoft.com/office/drawing/2014/main" id="{43DEB81A-8485-FB4D-914B-2DF75789D0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30" y="2627122"/>
            <a:ext cx="3640599" cy="2706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40000"/>
              </a:lnSpc>
              <a:buFont typeface="+mj-lt"/>
              <a:buNone/>
              <a:defRPr sz="1050" b="1" i="0">
                <a:solidFill>
                  <a:schemeClr val="bg1">
                    <a:alpha val="67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843" indent="0" algn="ctr">
              <a:buNone/>
              <a:defRPr sz="1500"/>
            </a:lvl2pPr>
            <a:lvl3pPr marL="685686" indent="0" algn="ctr">
              <a:buNone/>
              <a:defRPr sz="1350"/>
            </a:lvl3pPr>
            <a:lvl4pPr marL="1028528" indent="0" algn="ctr">
              <a:buNone/>
              <a:defRPr sz="1200"/>
            </a:lvl4pPr>
            <a:lvl5pPr marL="1371371" indent="0" algn="ctr">
              <a:buNone/>
              <a:defRPr sz="1200"/>
            </a:lvl5pPr>
            <a:lvl6pPr marL="1714214" indent="0" algn="ctr">
              <a:buNone/>
              <a:defRPr sz="1200"/>
            </a:lvl6pPr>
            <a:lvl7pPr marL="2057057" indent="0" algn="ctr">
              <a:buNone/>
              <a:defRPr sz="1200"/>
            </a:lvl7pPr>
            <a:lvl8pPr marL="2399900" indent="0" algn="ctr">
              <a:buNone/>
              <a:defRPr sz="1200"/>
            </a:lvl8pPr>
            <a:lvl9pPr marL="2742743" indent="0" algn="ctr">
              <a:buNone/>
              <a:defRPr sz="1200"/>
            </a:lvl9pPr>
          </a:lstStyle>
          <a:p>
            <a:r>
              <a:rPr lang="en-US" err="1"/>
              <a:t>Indice</a:t>
            </a:r>
            <a:r>
              <a:rPr lang="en-US"/>
              <a:t> del </a:t>
            </a:r>
            <a:r>
              <a:rPr lang="en-US" err="1"/>
              <a:t>documento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7F4F0D-99A5-4047-A4CF-7FC97403CA8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D5FA96A1-C6AA-7646-A023-27F0AFC251A2}"/>
              </a:ext>
            </a:extLst>
          </p:cNvPr>
          <p:cNvSpPr/>
          <p:nvPr userDrawn="1"/>
        </p:nvSpPr>
        <p:spPr>
          <a:xfrm flipH="1">
            <a:off x="7714497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4505329-2035-9C4F-9263-399FF469841B}"/>
              </a:ext>
            </a:extLst>
          </p:cNvPr>
          <p:cNvSpPr/>
          <p:nvPr userDrawn="1"/>
        </p:nvSpPr>
        <p:spPr>
          <a:xfrm>
            <a:off x="1" y="234001"/>
            <a:ext cx="188999" cy="25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15" name="Segnaposto testo 8">
            <a:extLst>
              <a:ext uri="{FF2B5EF4-FFF2-40B4-BE49-F238E27FC236}">
                <a16:creationId xmlns:a16="http://schemas.microsoft.com/office/drawing/2014/main" id="{520651EF-CA45-5346-A46C-59F1A4063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lnSpc>
                <a:spcPct val="140000"/>
              </a:lnSpc>
              <a:buNone/>
              <a:defRPr lang="it-IT" sz="788" b="1" spc="0" dirty="0">
                <a:solidFill>
                  <a:schemeClr val="bg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865A37-7DFD-8FBC-1881-CBA7A7558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22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full + tes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2839E22-D2DC-9F42-B2AC-2074EB834E89}"/>
              </a:ext>
            </a:extLst>
          </p:cNvPr>
          <p:cNvSpPr/>
          <p:nvPr userDrawn="1"/>
        </p:nvSpPr>
        <p:spPr>
          <a:xfrm>
            <a:off x="-1" y="0"/>
            <a:ext cx="9150352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685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>
              <a:defRPr lang="it-IT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7" y="1322785"/>
            <a:ext cx="3725399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2637C9B6-2B1B-EE46-B588-9B71EB240A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194EA207-9387-7141-B234-DDA5C98066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DF155B-E469-9843-B56D-954CFAAC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4" name="Segnaposto testo 8">
            <a:extLst>
              <a:ext uri="{FF2B5EF4-FFF2-40B4-BE49-F238E27FC236}">
                <a16:creationId xmlns:a16="http://schemas.microsoft.com/office/drawing/2014/main" id="{C9BB3BEF-4A43-2A45-9BE4-3CE526BC1F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bg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217419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3E3524-2093-B245-B9F5-5E162DB36E9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1802027-8D3B-9B41-B090-229F0D1B11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8">
            <a:extLst>
              <a:ext uri="{FF2B5EF4-FFF2-40B4-BE49-F238E27FC236}">
                <a16:creationId xmlns:a16="http://schemas.microsoft.com/office/drawing/2014/main" id="{78FA0A73-35AF-F640-9882-AD69FCF68A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973A091-151E-654E-9324-363466DC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AE447E9-941B-4012-BF7F-A39587A3D3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4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700ECD7-D17D-5418-CF95-2B84D7998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54" y="4647861"/>
            <a:ext cx="135000" cy="180000"/>
          </a:xfrm>
          <a:prstGeom prst="rect">
            <a:avLst/>
          </a:prstGeom>
        </p:spPr>
      </p:pic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7C9BA4DD-7FC6-1B41-B63C-529B9B4CD6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20543" y="0"/>
            <a:ext cx="6534951" cy="6858000"/>
          </a:xfrm>
          <a:custGeom>
            <a:avLst/>
            <a:gdLst>
              <a:gd name="connsiteX0" fmla="*/ 7169025 w 11618825"/>
              <a:gd name="connsiteY0" fmla="*/ 0 h 9144000"/>
              <a:gd name="connsiteX1" fmla="*/ 11618825 w 11618825"/>
              <a:gd name="connsiteY1" fmla="*/ 0 h 9144000"/>
              <a:gd name="connsiteX2" fmla="*/ 11618825 w 11618825"/>
              <a:gd name="connsiteY2" fmla="*/ 5888736 h 9144000"/>
              <a:gd name="connsiteX3" fmla="*/ 9065946 w 11618825"/>
              <a:gd name="connsiteY3" fmla="*/ 9144000 h 9144000"/>
              <a:gd name="connsiteX4" fmla="*/ 0 w 11618825"/>
              <a:gd name="connsiteY4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8825" h="9144000">
                <a:moveTo>
                  <a:pt x="7169025" y="0"/>
                </a:moveTo>
                <a:lnTo>
                  <a:pt x="11618825" y="0"/>
                </a:lnTo>
                <a:lnTo>
                  <a:pt x="11618825" y="5888736"/>
                </a:lnTo>
                <a:lnTo>
                  <a:pt x="9065946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it-IT"/>
              <a:t>Trascina una immagine o clicca sull’icona</a:t>
            </a:r>
          </a:p>
        </p:txBody>
      </p:sp>
      <p:sp>
        <p:nvSpPr>
          <p:cNvPr id="14" name="Segnaposto immagine 4">
            <a:extLst>
              <a:ext uri="{FF2B5EF4-FFF2-40B4-BE49-F238E27FC236}">
                <a16:creationId xmlns:a16="http://schemas.microsoft.com/office/drawing/2014/main" id="{1D136D0A-337C-8446-9C9F-56582EF261A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193" y="2679273"/>
            <a:ext cx="436292" cy="581025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75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Immagine</a:t>
            </a:r>
            <a:endParaRPr lang="it-IT"/>
          </a:p>
        </p:txBody>
      </p:sp>
      <p:sp>
        <p:nvSpPr>
          <p:cNvPr id="15" name="Segnaposto testo 6">
            <a:extLst>
              <a:ext uri="{FF2B5EF4-FFF2-40B4-BE49-F238E27FC236}">
                <a16:creationId xmlns:a16="http://schemas.microsoft.com/office/drawing/2014/main" id="{97593291-DD95-0148-B738-B4485B43B6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7909" y="2491361"/>
            <a:ext cx="2151316" cy="473139"/>
          </a:xfrm>
          <a:prstGeom prst="rect">
            <a:avLst/>
          </a:prstGeom>
        </p:spPr>
        <p:txBody>
          <a:bodyPr tIns="0" rIns="0" bIns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844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Relatore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318455C1-916D-894E-B0B6-255C2D976A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7909" y="2937066"/>
            <a:ext cx="2151316" cy="491934"/>
          </a:xfrm>
          <a:prstGeom prst="rect">
            <a:avLst/>
          </a:prstGeom>
        </p:spPr>
        <p:txBody>
          <a:bodyPr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73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 err="1"/>
              <a:t>Jobtitle</a:t>
            </a:r>
            <a:endParaRPr lang="it-IT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DF3386B2-CC7B-294D-86EC-A494A1755671}"/>
              </a:ext>
            </a:extLst>
          </p:cNvPr>
          <p:cNvSpPr/>
          <p:nvPr userDrawn="1"/>
        </p:nvSpPr>
        <p:spPr>
          <a:xfrm flipH="1">
            <a:off x="7714497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BA645330-260B-7E40-8596-998C1AFABC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924852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 err="1"/>
              <a:t>Grazie</a:t>
            </a:r>
            <a:r>
              <a:rPr lang="en-US"/>
              <a:t> per </a:t>
            </a:r>
            <a:r>
              <a:rPr lang="en-US" err="1"/>
              <a:t>l'attenzione</a:t>
            </a:r>
            <a:endParaRPr lang="it-IT"/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2B3843B3-FF05-F347-86AA-0EE1B97D8A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04" y="4360111"/>
            <a:ext cx="92860" cy="123825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A5849E01-9AB7-7644-BBD1-0E793B73AC2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761" y="4070550"/>
            <a:ext cx="100003" cy="133350"/>
          </a:xfrm>
          <a:prstGeom prst="rect">
            <a:avLst/>
          </a:prstGeom>
        </p:spPr>
      </p:pic>
      <p:pic>
        <p:nvPicPr>
          <p:cNvPr id="28" name="Elemento grafico 27">
            <a:extLst>
              <a:ext uri="{FF2B5EF4-FFF2-40B4-BE49-F238E27FC236}">
                <a16:creationId xmlns:a16="http://schemas.microsoft.com/office/drawing/2014/main" id="{5FA70B4A-3E36-7C49-8EBD-25A491D2FF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817" y="4964901"/>
            <a:ext cx="122393" cy="163206"/>
          </a:xfrm>
          <a:prstGeom prst="rect">
            <a:avLst/>
          </a:prstGeom>
        </p:spPr>
      </p:pic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7D703905-D315-7E4F-A5DD-86F1BFE5087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516" y="5321364"/>
            <a:ext cx="111750" cy="149015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14666E5-5FD0-054D-A585-960D96672347}"/>
              </a:ext>
            </a:extLst>
          </p:cNvPr>
          <p:cNvSpPr txBox="1"/>
          <p:nvPr userDrawn="1"/>
        </p:nvSpPr>
        <p:spPr>
          <a:xfrm>
            <a:off x="1087909" y="3987318"/>
            <a:ext cx="1829648" cy="11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</a:pP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www.eng.it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it-IT" sz="731" b="0" i="0" kern="1200" spc="-15" baseline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Engineering Group</a:t>
            </a:r>
          </a:p>
          <a:p>
            <a:pPr marL="0" marR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</a:pPr>
            <a:r>
              <a:rPr lang="it-IT" sz="731" b="0" i="0" kern="1200" spc="-15" baseline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</a:t>
            </a: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EngineeringSpa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gruppo.engineering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LifeAtEngineering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Rettangolo 30">
            <a:hlinkClick r:id="rId12"/>
            <a:extLst>
              <a:ext uri="{FF2B5EF4-FFF2-40B4-BE49-F238E27FC236}">
                <a16:creationId xmlns:a16="http://schemas.microsoft.com/office/drawing/2014/main" id="{BE3BA8CB-E2BD-B446-B7D1-1F58B46EDFC1}"/>
              </a:ext>
            </a:extLst>
          </p:cNvPr>
          <p:cNvSpPr/>
          <p:nvPr userDrawn="1"/>
        </p:nvSpPr>
        <p:spPr>
          <a:xfrm>
            <a:off x="720978" y="3975316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4" name="Rettangolo 33">
            <a:hlinkClick r:id="rId13"/>
            <a:extLst>
              <a:ext uri="{FF2B5EF4-FFF2-40B4-BE49-F238E27FC236}">
                <a16:creationId xmlns:a16="http://schemas.microsoft.com/office/drawing/2014/main" id="{04DA7106-25EB-AE40-8226-6B11C73FAC1A}"/>
              </a:ext>
            </a:extLst>
          </p:cNvPr>
          <p:cNvSpPr/>
          <p:nvPr userDrawn="1"/>
        </p:nvSpPr>
        <p:spPr>
          <a:xfrm>
            <a:off x="720978" y="4602997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5" name="Rettangolo 34">
            <a:hlinkClick r:id="rId14"/>
            <a:extLst>
              <a:ext uri="{FF2B5EF4-FFF2-40B4-BE49-F238E27FC236}">
                <a16:creationId xmlns:a16="http://schemas.microsoft.com/office/drawing/2014/main" id="{5F078BA5-0CC7-C947-AECD-C248A4C005A2}"/>
              </a:ext>
            </a:extLst>
          </p:cNvPr>
          <p:cNvSpPr/>
          <p:nvPr userDrawn="1"/>
        </p:nvSpPr>
        <p:spPr>
          <a:xfrm>
            <a:off x="720978" y="4920712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6" name="Rettangolo 35">
            <a:hlinkClick r:id="rId15"/>
            <a:extLst>
              <a:ext uri="{FF2B5EF4-FFF2-40B4-BE49-F238E27FC236}">
                <a16:creationId xmlns:a16="http://schemas.microsoft.com/office/drawing/2014/main" id="{74865147-7B1D-824C-ACC3-4150A46FD1AD}"/>
              </a:ext>
            </a:extLst>
          </p:cNvPr>
          <p:cNvSpPr/>
          <p:nvPr userDrawn="1"/>
        </p:nvSpPr>
        <p:spPr>
          <a:xfrm>
            <a:off x="720978" y="5230679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7" name="Segnaposto testo 8">
            <a:extLst>
              <a:ext uri="{FF2B5EF4-FFF2-40B4-BE49-F238E27FC236}">
                <a16:creationId xmlns:a16="http://schemas.microsoft.com/office/drawing/2014/main" id="{69F36510-43C2-D74C-964C-A4946DB17E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lnSpc>
                <a:spcPct val="140000"/>
              </a:lnSpc>
              <a:buNone/>
              <a:defRPr lang="it-IT" sz="788" b="1" spc="0" dirty="0"/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1F50C913-27C7-0B05-1A5F-494EF542B43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  <p:sp>
        <p:nvSpPr>
          <p:cNvPr id="33" name="Rettangolo 32">
            <a:hlinkClick r:id="rId18"/>
            <a:extLst>
              <a:ext uri="{FF2B5EF4-FFF2-40B4-BE49-F238E27FC236}">
                <a16:creationId xmlns:a16="http://schemas.microsoft.com/office/drawing/2014/main" id="{AFE1189F-D095-B54D-85B5-AEE043DCFAAC}"/>
              </a:ext>
            </a:extLst>
          </p:cNvPr>
          <p:cNvSpPr/>
          <p:nvPr userDrawn="1"/>
        </p:nvSpPr>
        <p:spPr>
          <a:xfrm>
            <a:off x="720978" y="4293031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661861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6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D38113D-0579-C14B-A0EB-5C20596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85" y="514801"/>
            <a:ext cx="8100000" cy="2519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it-IT"/>
              <a:t>Elementi del layout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EFFA96-9643-FD4F-9157-4D2F64323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6181" y="234000"/>
            <a:ext cx="272059" cy="244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88" b="1" i="0" spc="0">
                <a:solidFill>
                  <a:schemeClr val="accent1"/>
                </a:solidFill>
                <a:latin typeface="+mn-lt"/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 sz="788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E15EC386-0AD6-D242-9832-2D74E543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6928" y="234000"/>
            <a:ext cx="3872736" cy="244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88" b="0" i="0" spc="0" baseline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1E9F3D-C10F-7649-9E16-D18BE13A4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985" y="1322785"/>
            <a:ext cx="8093679" cy="45769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marL="214313" lvl="0" indent="-214313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-"/>
            </a:pPr>
            <a:r>
              <a:rPr lang="it-IT"/>
              <a:t>Secondo livello</a:t>
            </a:r>
          </a:p>
          <a:p>
            <a:pPr marL="486000" lvl="1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·"/>
            </a:pPr>
            <a:r>
              <a:rPr lang="it-IT"/>
              <a:t>Terzo livello</a:t>
            </a:r>
          </a:p>
          <a:p>
            <a:pPr marL="783000" lvl="2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/>
              <a:t>Quarto livello</a:t>
            </a:r>
          </a:p>
          <a:p>
            <a:pPr marL="1080000" lvl="3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Font di sistema regolare"/>
              <a:buChar char="○"/>
            </a:pPr>
            <a:r>
              <a:rPr lang="it-IT"/>
              <a:t>Quinto livello</a:t>
            </a:r>
          </a:p>
          <a:p>
            <a:pPr marL="1404000" lvl="4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.Lucida Grande UI Regular"/>
              <a:buChar char="▫"/>
            </a:pPr>
            <a:r>
              <a:rPr lang="it-IT"/>
              <a:t>Sesto livello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E8470CF-06FB-6E4B-87AA-CFFB5642A62E}"/>
              </a:ext>
            </a:extLst>
          </p:cNvPr>
          <p:cNvSpPr/>
          <p:nvPr userDrawn="1"/>
        </p:nvSpPr>
        <p:spPr>
          <a:xfrm>
            <a:off x="-1" y="234000"/>
            <a:ext cx="189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8" name="CasellaDiTesto 7"/>
          <p:cNvSpPr txBox="1"/>
          <p:nvPr userDrawn="1"/>
        </p:nvSpPr>
        <p:spPr>
          <a:xfrm>
            <a:off x="8071917" y="6517779"/>
            <a:ext cx="428002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it-IT" sz="525" b="0" spc="0">
                <a:solidFill>
                  <a:schemeClr val="tx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Symbol"/>
              </a:rPr>
              <a:t> </a:t>
            </a:r>
            <a:r>
              <a:rPr lang="it-IT" sz="525" b="0" spc="0" baseline="0">
                <a:solidFill>
                  <a:schemeClr val="tx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endParaRPr lang="it-IT" sz="525" b="0" spc="0">
              <a:solidFill>
                <a:schemeClr val="tx1">
                  <a:alpha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64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685686" rtl="0" eaLnBrk="1" latinLnBrk="0" hangingPunct="1">
        <a:lnSpc>
          <a:spcPct val="100000"/>
        </a:lnSpc>
        <a:spcBef>
          <a:spcPct val="0"/>
        </a:spcBef>
        <a:buNone/>
        <a:defRPr sz="1500" b="1" i="0" kern="1200" spc="-38" baseline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Symbol" panose="05050102010706020507" pitchFamily="18" charset="2"/>
        <a:buNone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14313" indent="-214313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Symbol" panose="05050102010706020507" pitchFamily="18" charset="2"/>
        <a:buChar char="·"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86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83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Font di sistema regolare"/>
        <a:buChar char="○"/>
        <a:defRPr lang="it-IT" sz="1050" b="0" i="0" kern="1200" spc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080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.Lucida Grande UI Regular"/>
        <a:buChar char="▫"/>
        <a:defRPr lang="it-IT" sz="1050" b="0" i="0" kern="1200" spc="0" dirty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1404000" indent="-228594" algn="l" defTabSz="914378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Font typeface="Wingdings" panose="05000000000000000000" pitchFamily="2" charset="2"/>
        <a:buChar char="§"/>
        <a:defRPr lang="it-IT" sz="1050" b="0" i="0" kern="1200" spc="0" dirty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6pPr>
      <a:lvl7pPr marL="2228480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21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63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3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86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28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71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14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57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00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43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439">
          <p15:clr>
            <a:srgbClr val="F26B43"/>
          </p15:clr>
        </p15:guide>
        <p15:guide id="4" pos="7241">
          <p15:clr>
            <a:srgbClr val="F26B43"/>
          </p15:clr>
        </p15:guide>
        <p15:guide id="5" orient="horz" pos="833">
          <p15:clr>
            <a:srgbClr val="F26B43"/>
          </p15:clr>
        </p15:guide>
        <p15:guide id="6" orient="horz" pos="3946">
          <p15:clr>
            <a:srgbClr val="F26B43"/>
          </p15:clr>
        </p15:guide>
        <p15:guide id="7" pos="166">
          <p15:clr>
            <a:srgbClr val="F26B43"/>
          </p15:clr>
        </p15:guide>
        <p15:guide id="8" pos="7514">
          <p15:clr>
            <a:srgbClr val="F26B43"/>
          </p15:clr>
        </p15:guide>
        <p15:guide id="14" orient="horz" pos="425">
          <p15:clr>
            <a:srgbClr val="F26B43"/>
          </p15:clr>
        </p15:guide>
        <p15:guide id="15" orient="horz" pos="4156">
          <p15:clr>
            <a:srgbClr val="F26B43"/>
          </p15:clr>
        </p15:guide>
        <p15:guide id="16" orient="horz" pos="3725">
          <p15:clr>
            <a:srgbClr val="F26B43"/>
          </p15:clr>
        </p15:guide>
        <p15:guide id="17" orient="horz" pos="289">
          <p15:clr>
            <a:srgbClr val="F26B43"/>
          </p15:clr>
        </p15:guide>
        <p15:guide id="18" orient="horz" pos="595">
          <p15:clr>
            <a:srgbClr val="F26B43"/>
          </p15:clr>
        </p15:guide>
        <p15:guide id="22" pos="3959">
          <p15:clr>
            <a:srgbClr val="F26B43"/>
          </p15:clr>
        </p15:guide>
        <p15:guide id="23" pos="3721">
          <p15:clr>
            <a:srgbClr val="F26B43"/>
          </p15:clr>
        </p15:guide>
        <p15:guide id="24" orient="horz" pos="204">
          <p15:clr>
            <a:srgbClr val="F26B43"/>
          </p15:clr>
        </p15:guide>
        <p15:guide id="25" pos="4299">
          <p15:clr>
            <a:srgbClr val="F26B43"/>
          </p15:clr>
        </p15:guide>
        <p15:guide id="26" pos="4537">
          <p15:clr>
            <a:srgbClr val="F26B43"/>
          </p15:clr>
        </p15:guide>
        <p15:guide id="27" pos="4895">
          <p15:clr>
            <a:srgbClr val="F26B43"/>
          </p15:clr>
        </p15:guide>
        <p15:guide id="28" pos="5115">
          <p15:clr>
            <a:srgbClr val="F26B43"/>
          </p15:clr>
        </p15:guide>
        <p15:guide id="29" pos="5473">
          <p15:clr>
            <a:srgbClr val="F26B43"/>
          </p15:clr>
        </p15:guide>
        <p15:guide id="30" pos="5711">
          <p15:clr>
            <a:srgbClr val="F26B43"/>
          </p15:clr>
        </p15:guide>
        <p15:guide id="31" pos="6051">
          <p15:clr>
            <a:srgbClr val="F26B43"/>
          </p15:clr>
        </p15:guide>
        <p15:guide id="32" pos="6289">
          <p15:clr>
            <a:srgbClr val="F26B43"/>
          </p15:clr>
        </p15:guide>
        <p15:guide id="33" pos="6647">
          <p15:clr>
            <a:srgbClr val="F26B43"/>
          </p15:clr>
        </p15:guide>
        <p15:guide id="34" pos="6867">
          <p15:clr>
            <a:srgbClr val="F26B43"/>
          </p15:clr>
        </p15:guide>
        <p15:guide id="35" pos="3363">
          <p15:clr>
            <a:srgbClr val="F26B43"/>
          </p15:clr>
        </p15:guide>
        <p15:guide id="36" pos="3143">
          <p15:clr>
            <a:srgbClr val="F26B43"/>
          </p15:clr>
        </p15:guide>
        <p15:guide id="37" pos="2785">
          <p15:clr>
            <a:srgbClr val="F26B43"/>
          </p15:clr>
        </p15:guide>
        <p15:guide id="38" pos="2548">
          <p15:clr>
            <a:srgbClr val="F26B43"/>
          </p15:clr>
        </p15:guide>
        <p15:guide id="39" pos="2207">
          <p15:clr>
            <a:srgbClr val="F26B43"/>
          </p15:clr>
        </p15:guide>
        <p15:guide id="40" pos="1969">
          <p15:clr>
            <a:srgbClr val="F26B43"/>
          </p15:clr>
        </p15:guide>
        <p15:guide id="41" pos="1612">
          <p15:clr>
            <a:srgbClr val="F26B43"/>
          </p15:clr>
        </p15:guide>
        <p15:guide id="42" pos="1391">
          <p15:clr>
            <a:srgbClr val="F26B43"/>
          </p15:clr>
        </p15:guide>
        <p15:guide id="43" pos="1033">
          <p15:clr>
            <a:srgbClr val="F26B43"/>
          </p15:clr>
        </p15:guide>
        <p15:guide id="44" pos="7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F2541A-8E16-B148-AC28-E59C46DB9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/>
              <a:t>Academy </a:t>
            </a:r>
            <a:r>
              <a:rPr lang="pt-BR" sz="1800"/>
              <a:t>Academy Digital Experience R&amp;I Lab </a:t>
            </a:r>
            <a:r>
              <a:rPr lang="pt-BR" sz="1800" dirty="0"/>
              <a:t>Informatici</a:t>
            </a:r>
            <a:endParaRPr lang="it-IT" sz="180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56C272-B4C0-80A4-17D7-CFFD4C6C5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230" y="3437189"/>
            <a:ext cx="3640599" cy="936810"/>
          </a:xfrm>
        </p:spPr>
        <p:txBody>
          <a:bodyPr/>
          <a:lstStyle/>
          <a:p>
            <a:r>
              <a:rPr lang="it-IT"/>
              <a:t>11 Novembre - 13 Dicembre 2024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1D084A3-98B6-394B-B890-8ED1B706A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/>
              <a:t>ENGINEERING </a:t>
            </a:r>
            <a:r>
              <a:rPr lang="it-IT" b="0"/>
              <a:t>/ THE DIGITAL TRANSFORMATION COMPANY</a:t>
            </a:r>
          </a:p>
        </p:txBody>
      </p:sp>
    </p:spTree>
    <p:extLst>
      <p:ext uri="{BB962C8B-B14F-4D97-AF65-F5344CB8AC3E}">
        <p14:creationId xmlns:p14="http://schemas.microsoft.com/office/powerpoint/2010/main" val="347086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592D8-724B-4C1D-BBBE-F48CB8BB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3AD0A-0B0F-42F8-937A-3B8B4B1B3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J</a:t>
            </a:r>
            <a:r>
              <a:rPr sz="1300">
                <a:latin typeface="Century Gothic" pitchFamily="34" charset="0"/>
                <a:ea typeface="+mj-ea"/>
                <a:cs typeface="Arial"/>
              </a:rPr>
              <a:t>avaScript, </a:t>
            </a:r>
            <a:r>
              <a:rPr lang="it-IT" sz="1300" b="1">
                <a:latin typeface="Century Gothic" pitchFamily="34" charset="0"/>
                <a:ea typeface="+mj-ea"/>
                <a:cs typeface="Arial"/>
              </a:rPr>
              <a:t>non è un linguaggio tipizzato staticamente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; è un linguaggio </a:t>
            </a:r>
            <a:r>
              <a:rPr lang="it-IT" sz="1300" b="1">
                <a:latin typeface="Century Gothic" pitchFamily="34" charset="0"/>
                <a:ea typeface="+mj-ea"/>
                <a:cs typeface="Arial"/>
              </a:rPr>
              <a:t>tipizzato dinamicamente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e </a:t>
            </a:r>
            <a:r>
              <a:rPr lang="it-IT" sz="1300" b="1">
                <a:latin typeface="Century Gothic" pitchFamily="34" charset="0"/>
                <a:ea typeface="+mj-ea"/>
                <a:cs typeface="Arial"/>
              </a:rPr>
              <a:t>debolmente tipizzato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. 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Cosa significa 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Tipizzazione Dinamica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• In JavaScript, il tipo di una variabile non è specificato quando viene dichiarata. Una variabile può contenere valori di qualsiasi tipo, e il suo tipo può cambiare durante l’esecuzione del programma.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valore = 42;        // valore è un numero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valore = "Ciao!";       // ora valore è una stringa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valore = true;          // ora valore è un booleano</a:t>
            </a:r>
            <a:endParaRPr sz="1300">
              <a:latin typeface="Century Gothic" pitchFamily="34" charset="0"/>
              <a:ea typeface="+mj-ea"/>
              <a:cs typeface="Arial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6B1B25E-742F-2D4C-54DC-180CBA8C699E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CD20127-E592-C5A5-7CE6-3895E6D1C232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Tipizzazione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3530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F4F88-1282-375F-1D3D-3A82518F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3D518-488D-0B10-DF3C-49F0FDA6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Tipizzazione Debole</a:t>
            </a:r>
          </a:p>
          <a:p>
            <a:pPr marL="0" indent="0">
              <a:buNone/>
            </a:pPr>
            <a:br>
              <a:rPr lang="it-IT" sz="1300">
                <a:latin typeface="Century Gothic" pitchFamily="34" charset="0"/>
                <a:ea typeface="+mj-ea"/>
                <a:cs typeface="Arial"/>
              </a:rPr>
            </a:b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• JavaScript è debolmente tipizzato, il che significa che permette operazioni tra variabili di tipo diverso senza generare errori. Quando combinati, JavaScript converte automaticamente i tipi secondo il contesto.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• Ad esempio: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numero = 5;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testo = "10";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risultato = numero + testo; // Risultato: "510" (numero viene convertito in stringa)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7D2AFE3-C277-7BC2-8979-1AB15EA2EC7B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BACBE16-4D8D-ACBE-D386-FFC781884DE8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Tipizzazione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055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Aggiunta (+): Somma due numeri o concatena stringhe.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somma = 5 + 3;        // Risultato: 8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saluto = "Ciao, " + "Mario!"; // Risultato: "Ciao, Mario!"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Sottrazione (-), Moltiplicazione (*), Divisione (/), Modulo (%): Restituiscono rispettivamente la differenza, il prodotto, il quoziente e il resto.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differenza = 10 - 2;   // Risultato: 8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prodotto = 4 * 3;      // Risultato: 12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divisione = 20 / 5;    // Risultato: 4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resto = 10 % 3;        // Risultato: 1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Incremento (++) e Decremento (–): Aumentano o diminuiscono il valore di una variabile di 1.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numero = 5;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numero++; // Risultato: 6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numero--; // Risultato: 5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4011625-7218-2E98-BA8D-36D8092B53F1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720DAC8-CCC6-3B64-4154-7477656A841D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Operazioni e Operatori : Operatori aritmetici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80F35-E6C8-09DF-F5E7-FA50F251D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16F9C-3334-1CB6-93BE-CEB3D6327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Uguale (=): Assegna un valore a una variabile.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x = 10;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Operatore di Assegnazione Composto: Combina operazioni aritmetiche con assegnazione.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y = 5;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y += 3;  // y = y + 3; Risultato: 8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y -= 2;  // y = y - 2; Risultato: 6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y *= 2;  // y = y * 2; Risultato: 12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y /= 3;  // y = y / 3; Risultato: 4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y %= 3;  // y = y % 3; Risultato: 1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2DFD025-544C-3EA0-B515-CEF9A00D5BEC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03E3C7E-BDBF-5FF2-E3CD-ACA8FDEA934D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Operazioni e Operatori : Operatori di Assegnazione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677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3F03C-3528-7352-EB00-D8010616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B59F-9243-014E-82FD-9E0364E4B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Uguale (==) e Uguale e Identico (===): Verificano se i valori sono uguali; === controlla anche il tipo.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console.log(5 == "5");   // true (solo valore)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console.log(5 === "5");  // false (tipo diverso)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Diverso (!=) e Diverso e Identico (!==): Verificano se i valori non sono uguali; !== controlla anche il tipo.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console.log(5 != "5");   // false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console.log(5 !== "5");  // true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Maggiore (&gt;), Minore (&lt;), Maggiore o Uguale (&gt;=), Minore o Uguale (&lt;=): Confrontano valori numerici.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console.log(5 &gt; 3);    // true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console.log(5 &lt;= 3);   // false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DB5EDDA-EE45-09E0-2448-4E7E3924A56D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4F86E05-C64F-DECF-E31C-648C42A4F5F0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Operazioni e Operatori : Operatori di confronto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4800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A7CA4-8794-992A-72C0-F5626B8EF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C7404-C1C0-FC66-D5B9-F0A7ED36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AND (&amp;&amp;): Restituisce true se entrambe le condizioni sono vere.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x = 5, y = 10;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console.log(x &gt; 0 &amp;&amp; y &gt; 5); // true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OR (||): Restituisce true se almeno una delle condizioni è vera.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console.log(x &gt; 10 || y &gt; 5); // true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NOT (!): Inverte il valore logico.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console.log(!(x &gt; 10)); // true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AAC4874-685B-5D3E-D144-7BA31FB0A82F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54243704-5EF5-8904-76ED-1A1CE372A3F2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Operazioni e Operatori : Operatori Logici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872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24CAB-2A46-54C5-37D7-39532699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AC4D-E775-7AC1-1552-97A0E2EFC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3" y="640800"/>
            <a:ext cx="8100000" cy="251999"/>
          </a:xfrm>
        </p:spPr>
        <p:txBody>
          <a:bodyPr/>
          <a:lstStyle/>
          <a:p>
            <a:r>
              <a:t>Operazioni e Operatori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F3B2-74E9-C4D5-A996-4C41AD285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Operatori di Stringa</a:t>
            </a:r>
          </a:p>
          <a:p>
            <a:pPr marL="0" indent="0">
              <a:lnSpc>
                <a:spcPct val="90000"/>
              </a:lnSpc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•	Concatenazione (+): Usato per unire due o più stringhe.</a:t>
            </a:r>
          </a:p>
          <a:p>
            <a:pPr marL="0" indent="0">
              <a:lnSpc>
                <a:spcPct val="90000"/>
              </a:lnSpc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nome = "Mario";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messaggio = "Ciao, " + nome + "!";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console.log(messaggio); // "Ciao, Mario!"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DBF9FB3-B7F4-2325-ED09-2EDE832A77EB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B288596-7CF8-5E27-D704-2147D4E30F75}"/>
              </a:ext>
            </a:extLst>
          </p:cNvPr>
          <p:cNvSpPr txBox="1">
            <a:spLocks/>
          </p:cNvSpPr>
          <p:nvPr/>
        </p:nvSpPr>
        <p:spPr>
          <a:xfrm>
            <a:off x="525985" y="1056085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</p:spTree>
    <p:extLst>
      <p:ext uri="{BB962C8B-B14F-4D97-AF65-F5344CB8AC3E}">
        <p14:creationId xmlns:p14="http://schemas.microsoft.com/office/powerpoint/2010/main" val="329488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B73FE-2706-1478-644B-79EB6F7C3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56D2-DD7C-44A6-87E4-5FA57CB13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63" y="684030"/>
            <a:ext cx="8100000" cy="251999"/>
          </a:xfrm>
        </p:spPr>
        <p:txBody>
          <a:bodyPr/>
          <a:lstStyle/>
          <a:p>
            <a:r>
              <a:t>Operazioni e Operatori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A43C2-1041-D0D1-6955-82383E290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Operatore Ternario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•	Sintassi: condizione ? valore_se_vero : valore_se_falso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•	È un modo abbreviato per scrivere un’istruzione if-else.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eta = 18;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messaggio = eta &gt;= 18 ? "Maggiorenne" : "Minorenne";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console.log(messaggio); // "Maggiorenne"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DBD4282-B5D6-DD51-AC97-2597A5BCE91D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F31930-E86A-20A2-6261-F27A07BC6C86}"/>
              </a:ext>
            </a:extLst>
          </p:cNvPr>
          <p:cNvSpPr txBox="1">
            <a:spLocks/>
          </p:cNvSpPr>
          <p:nvPr/>
        </p:nvSpPr>
        <p:spPr>
          <a:xfrm>
            <a:off x="524336" y="1106360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</p:spTree>
    <p:extLst>
      <p:ext uri="{BB962C8B-B14F-4D97-AF65-F5344CB8AC3E}">
        <p14:creationId xmlns:p14="http://schemas.microsoft.com/office/powerpoint/2010/main" val="4181776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63" y="640800"/>
            <a:ext cx="8100000" cy="251999"/>
          </a:xfrm>
        </p:spPr>
        <p:txBody>
          <a:bodyPr/>
          <a:lstStyle/>
          <a:p>
            <a:r>
              <a:rPr dirty="0" err="1"/>
              <a:t>Condizionali</a:t>
            </a:r>
            <a:r>
              <a:rPr dirty="0"/>
              <a:t> (if, else, switch)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Esempio di if/else: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if (condizione) {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    // codice se vero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} else {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    // codice se falso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}</a:t>
            </a:r>
          </a:p>
          <a:p>
            <a:pPr marL="0" indent="0">
              <a:buNone/>
            </a:pPr>
            <a:endParaRPr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Esempio con switch: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switch (colore) {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	</a:t>
            </a:r>
            <a:r>
              <a:rPr sz="1300">
                <a:latin typeface="Century Gothic" pitchFamily="34" charset="0"/>
                <a:ea typeface="+mj-ea"/>
                <a:cs typeface="Arial"/>
              </a:rPr>
              <a:t>case 'rosso': console.log('Rosso'); break;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case ‘blu': console.log(‘Blu'); break;</a:t>
            </a:r>
            <a:endParaRPr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	</a:t>
            </a:r>
            <a:r>
              <a:rPr sz="1300">
                <a:latin typeface="Century Gothic" pitchFamily="34" charset="0"/>
                <a:ea typeface="+mj-ea"/>
                <a:cs typeface="Arial"/>
              </a:rPr>
              <a:t>default: console.log('Altro');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}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BE7E654-27F1-2C40-5D52-4216E4BE509D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A73CB5B-F3A8-8344-C882-EDA942209BB8}"/>
              </a:ext>
            </a:extLst>
          </p:cNvPr>
          <p:cNvSpPr txBox="1">
            <a:spLocks/>
          </p:cNvSpPr>
          <p:nvPr/>
        </p:nvSpPr>
        <p:spPr>
          <a:xfrm>
            <a:off x="525985" y="1105260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63" y="648944"/>
            <a:ext cx="8100000" cy="251999"/>
          </a:xfrm>
        </p:spPr>
        <p:txBody>
          <a:bodyPr/>
          <a:lstStyle/>
          <a:p>
            <a:r>
              <a:t>Cicli (for, while, do-while)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Esempi di cicli in JavaScript:</a:t>
            </a:r>
          </a:p>
          <a:p>
            <a:pPr marL="0" indent="0">
              <a:lnSpc>
                <a:spcPct val="90000"/>
              </a:lnSpc>
              <a:buNone/>
            </a:pPr>
            <a:endParaRPr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Ciclo for:</a:t>
            </a:r>
          </a:p>
          <a:p>
            <a:pPr marL="0" indent="0">
              <a:lnSpc>
                <a:spcPct val="90000"/>
              </a:lnSpc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for (let i = 0; i &lt; 5; i++) { console.log(i); }</a:t>
            </a:r>
          </a:p>
          <a:p>
            <a:pPr marL="0" indent="0">
              <a:lnSpc>
                <a:spcPct val="90000"/>
              </a:lnSpc>
              <a:buNone/>
            </a:pPr>
            <a:endParaRPr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Ciclo while:</a:t>
            </a:r>
          </a:p>
          <a:p>
            <a:pPr marL="0" indent="0">
              <a:lnSpc>
                <a:spcPct val="90000"/>
              </a:lnSpc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let i = 0;</a:t>
            </a:r>
          </a:p>
          <a:p>
            <a:pPr marL="0" indent="0">
              <a:lnSpc>
                <a:spcPct val="90000"/>
              </a:lnSpc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while (i &lt; 5) { console.log(i); i++;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- Ciclo do-while:</a:t>
            </a:r>
          </a:p>
          <a:p>
            <a:pPr marL="0" indent="0">
              <a:lnSpc>
                <a:spcPct val="90000"/>
              </a:lnSpc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let numero;</a:t>
            </a:r>
          </a:p>
          <a:p>
            <a:pPr marL="0" indent="0">
              <a:lnSpc>
                <a:spcPct val="90000"/>
              </a:lnSpc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do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numero = parseInt(prompt("Inserisci un numero maggiore di 0:"));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} while (numero &lt;= 0);</a:t>
            </a:r>
          </a:p>
          <a:p>
            <a:pPr marL="0" indent="0">
              <a:lnSpc>
                <a:spcPct val="90000"/>
              </a:lnSpc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console.log("Hai inserito:", numero);</a:t>
            </a:r>
            <a:endParaRPr sz="1300">
              <a:latin typeface="Century Gothic" pitchFamily="34" charset="0"/>
              <a:ea typeface="+mj-ea"/>
              <a:cs typeface="Arial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429999F-F189-9C04-4727-9F29F73F8743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E7464C8-2600-D940-1E7C-EC2E3EAAB621}"/>
              </a:ext>
            </a:extLst>
          </p:cNvPr>
          <p:cNvSpPr txBox="1">
            <a:spLocks/>
          </p:cNvSpPr>
          <p:nvPr/>
        </p:nvSpPr>
        <p:spPr>
          <a:xfrm>
            <a:off x="490538" y="1000613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Cos’è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Linguaggio di scripting per il web.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Utilizzato per aggiungere interattività e funzionalità dinamiche ai siti web.</a:t>
            </a:r>
          </a:p>
          <a:p>
            <a:pPr marL="0" indent="0">
              <a:buNone/>
            </a:pPr>
            <a:endParaRPr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300" u="sng">
                <a:latin typeface="Century Gothic" pitchFamily="34" charset="0"/>
                <a:ea typeface="+mj-ea"/>
                <a:cs typeface="Arial"/>
              </a:rPr>
              <a:t>Dove si usa?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Browser (frontend).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Server (Node.js).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724FF48C-4760-7327-2C5E-2813B40F2652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963B7CF2-176B-A317-E14F-F6D7B686514D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63" y="640800"/>
            <a:ext cx="8100000" cy="251999"/>
          </a:xfrm>
        </p:spPr>
        <p:txBody>
          <a:bodyPr/>
          <a:lstStyle/>
          <a:p>
            <a:r>
              <a:t>Funzioni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1300"/>
              <a:t>Definizione di una funzione:</a:t>
            </a:r>
          </a:p>
          <a:p>
            <a:pPr marL="0" indent="0">
              <a:buNone/>
            </a:pPr>
            <a:endParaRPr sz="1300"/>
          </a:p>
          <a:p>
            <a:pPr marL="0" indent="0">
              <a:buNone/>
            </a:pPr>
            <a:r>
              <a:rPr sz="1300"/>
              <a:t>function somma(a, b) {</a:t>
            </a:r>
          </a:p>
          <a:p>
            <a:pPr marL="0" indent="0">
              <a:buNone/>
            </a:pPr>
            <a:r>
              <a:rPr sz="1300"/>
              <a:t>    return a + b;</a:t>
            </a:r>
          </a:p>
          <a:p>
            <a:pPr marL="0" indent="0">
              <a:buNone/>
            </a:pPr>
            <a:r>
              <a:rPr sz="1300"/>
              <a:t>}</a:t>
            </a:r>
          </a:p>
          <a:p>
            <a:pPr marL="0" indent="0">
              <a:buNone/>
            </a:pPr>
            <a:endParaRPr sz="1300"/>
          </a:p>
          <a:p>
            <a:pPr marL="0" indent="0">
              <a:buNone/>
            </a:pPr>
            <a:r>
              <a:rPr sz="1300"/>
              <a:t>Funzione freccia:</a:t>
            </a:r>
          </a:p>
          <a:p>
            <a:pPr marL="0" indent="0">
              <a:buNone/>
            </a:pPr>
            <a:r>
              <a:rPr sz="1300"/>
              <a:t>const sottrai = (a, b) =&gt; a - b;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DDAFEAE-9D55-0B2D-6B80-B94C3ED5B050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AE7827C-4617-59A4-A401-C81B3268283D}"/>
              </a:ext>
            </a:extLst>
          </p:cNvPr>
          <p:cNvSpPr txBox="1">
            <a:spLocks/>
          </p:cNvSpPr>
          <p:nvPr/>
        </p:nvSpPr>
        <p:spPr>
          <a:xfrm>
            <a:off x="524336" y="1056085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63" y="629652"/>
            <a:ext cx="8100000" cy="251999"/>
          </a:xfrm>
        </p:spPr>
        <p:txBody>
          <a:bodyPr/>
          <a:lstStyle/>
          <a:p>
            <a:r>
              <a:rPr dirty="0" err="1"/>
              <a:t>Manipolazione</a:t>
            </a:r>
            <a:r>
              <a:rPr dirty="0"/>
              <a:t> del 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1300"/>
              <a:t>Selezione e modifica di elementi HTML:</a:t>
            </a:r>
          </a:p>
          <a:p>
            <a:pPr marL="0" indent="0">
              <a:buNone/>
            </a:pPr>
            <a:endParaRPr sz="1300"/>
          </a:p>
          <a:p>
            <a:pPr marL="0" indent="0">
              <a:buNone/>
            </a:pPr>
            <a:r>
              <a:rPr sz="1300"/>
              <a:t>- document.getElementById('myElement');</a:t>
            </a:r>
          </a:p>
          <a:p>
            <a:pPr marL="0" indent="0">
              <a:buNone/>
            </a:pPr>
            <a:r>
              <a:rPr sz="1300"/>
              <a:t>- document.querySelector('.myClass');</a:t>
            </a:r>
          </a:p>
          <a:p>
            <a:pPr marL="0" indent="0">
              <a:buNone/>
            </a:pPr>
            <a:endParaRPr sz="1300"/>
          </a:p>
          <a:p>
            <a:pPr marL="0" indent="0">
              <a:buNone/>
            </a:pPr>
            <a:r>
              <a:rPr sz="1300"/>
              <a:t>Modifica del contenuto:</a:t>
            </a:r>
          </a:p>
          <a:p>
            <a:pPr marL="0" indent="0">
              <a:buNone/>
            </a:pPr>
            <a:r>
              <a:rPr sz="1300"/>
              <a:t>document.getElementById('demo').innerHTML = 'Nuovo testo';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00E45BA-69DB-DA99-98A4-B1A51CFDCB81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35AE88E-C67F-E944-E46C-9771F83611AF}"/>
              </a:ext>
            </a:extLst>
          </p:cNvPr>
          <p:cNvSpPr txBox="1">
            <a:spLocks/>
          </p:cNvSpPr>
          <p:nvPr/>
        </p:nvSpPr>
        <p:spPr>
          <a:xfrm>
            <a:off x="525985" y="111640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63" y="640800"/>
            <a:ext cx="8100000" cy="251999"/>
          </a:xfrm>
        </p:spPr>
        <p:txBody>
          <a:bodyPr/>
          <a:lstStyle/>
          <a:p>
            <a:r>
              <a:rPr dirty="0" err="1"/>
              <a:t>Gestione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Eventi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sz="1300"/>
              <a:t>Gestione di eventi come onclick:</a:t>
            </a:r>
          </a:p>
          <a:p>
            <a:pPr marL="0" indent="0">
              <a:lnSpc>
                <a:spcPct val="90000"/>
              </a:lnSpc>
              <a:buNone/>
            </a:pPr>
            <a:endParaRPr sz="1300"/>
          </a:p>
          <a:p>
            <a:pPr marL="0" indent="0">
              <a:lnSpc>
                <a:spcPct val="90000"/>
              </a:lnSpc>
              <a:buNone/>
            </a:pPr>
            <a:r>
              <a:rPr sz="1300"/>
              <a:t>document.getElementById('myButton').onclick = function() {</a:t>
            </a:r>
          </a:p>
          <a:p>
            <a:pPr marL="0" indent="0">
              <a:lnSpc>
                <a:spcPct val="90000"/>
              </a:lnSpc>
              <a:buNone/>
            </a:pPr>
            <a:r>
              <a:rPr sz="1300"/>
              <a:t>    alert('Cliccato!');</a:t>
            </a:r>
          </a:p>
          <a:p>
            <a:pPr marL="0" indent="0">
              <a:lnSpc>
                <a:spcPct val="90000"/>
              </a:lnSpc>
              <a:buNone/>
            </a:pPr>
            <a:r>
              <a:rPr sz="1300"/>
              <a:t>};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C18B41E-AF89-70B0-0D88-2D64979DFFF8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FC3D905-C7F1-1A90-09A0-96E647C70849}"/>
              </a:ext>
            </a:extLst>
          </p:cNvPr>
          <p:cNvSpPr txBox="1">
            <a:spLocks/>
          </p:cNvSpPr>
          <p:nvPr/>
        </p:nvSpPr>
        <p:spPr>
          <a:xfrm>
            <a:off x="525985" y="1047136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63" y="640800"/>
            <a:ext cx="8100000" cy="251999"/>
          </a:xfrm>
        </p:spPr>
        <p:txBody>
          <a:bodyPr>
            <a:normAutofit/>
          </a:bodyPr>
          <a:lstStyle/>
          <a:p>
            <a:r>
              <a:rPr dirty="0" err="1"/>
              <a:t>Esempio</a:t>
            </a:r>
            <a:r>
              <a:rPr dirty="0"/>
              <a:t> </a:t>
            </a:r>
            <a:r>
              <a:rPr dirty="0" err="1"/>
              <a:t>Pratico</a:t>
            </a:r>
            <a:r>
              <a:rPr dirty="0"/>
              <a:t> - Somma di Due Numeri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sz="1300"/>
              <a:t>HTML: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&lt;input type='number' id='numero1' placeholder='Numero 1'&gt;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&lt;input type='number' id='numero2' placeholder='Numero 2'&gt;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&lt;button onclick='calcolaSomma()'&gt;Calcola Somma&lt;/button&gt;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&lt;p&gt;Risultato: &lt;span id='risultato'&gt;&lt;/span&gt;&lt;/p&gt;</a:t>
            </a:r>
          </a:p>
          <a:p>
            <a:pPr marL="0" indent="0">
              <a:lnSpc>
                <a:spcPct val="110000"/>
              </a:lnSpc>
              <a:buNone/>
            </a:pPr>
            <a:endParaRPr sz="1300"/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JavaScript: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function calcolaSomma() {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    let num1 = parseFloat(document.getElementById('numero1').value);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    let num2 = parseFloat(document.getElementById('numero2').value);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    document.getElementById('risultato').textContent = num1 + num2;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}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2D2177D-0FB4-E550-D94E-3E5D3B523E85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5D30752-2A7F-5DF2-5B39-F30884ACF887}"/>
              </a:ext>
            </a:extLst>
          </p:cNvPr>
          <p:cNvSpPr txBox="1">
            <a:spLocks/>
          </p:cNvSpPr>
          <p:nvPr/>
        </p:nvSpPr>
        <p:spPr>
          <a:xfrm>
            <a:off x="490538" y="1056085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sz="1300"/>
              <a:t>Dichiarazione e manipolazione:</a:t>
            </a:r>
          </a:p>
          <a:p>
            <a:pPr marL="0" indent="0">
              <a:lnSpc>
                <a:spcPct val="90000"/>
              </a:lnSpc>
              <a:buNone/>
            </a:pPr>
            <a:endParaRPr sz="1300"/>
          </a:p>
          <a:p>
            <a:pPr marL="0" indent="0">
              <a:lnSpc>
                <a:spcPct val="90000"/>
              </a:lnSpc>
              <a:buNone/>
            </a:pPr>
            <a:r>
              <a:rPr sz="1300"/>
              <a:t>let frutti = ['Mela', 'Banana', 'Arancia'];</a:t>
            </a:r>
          </a:p>
          <a:p>
            <a:pPr marL="0" indent="0">
              <a:lnSpc>
                <a:spcPct val="90000"/>
              </a:lnSpc>
              <a:buNone/>
            </a:pPr>
            <a:r>
              <a:rPr sz="1300"/>
              <a:t>frutti.push('Fragola');</a:t>
            </a:r>
          </a:p>
          <a:p>
            <a:pPr marL="0" indent="0">
              <a:lnSpc>
                <a:spcPct val="90000"/>
              </a:lnSpc>
              <a:buNone/>
            </a:pPr>
            <a:r>
              <a:rPr sz="1300"/>
              <a:t>console.log(frutti[1]); // Banana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C4B0135-DAB3-73A6-4C82-0EAB3F1AC1C5}"/>
              </a:ext>
            </a:extLst>
          </p:cNvPr>
          <p:cNvSpPr txBox="1">
            <a:spLocks/>
          </p:cNvSpPr>
          <p:nvPr/>
        </p:nvSpPr>
        <p:spPr>
          <a:xfrm>
            <a:off x="524336" y="210984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F4BDB46-0D49-2F5B-4EED-7D1E5F7B2ACB}"/>
              </a:ext>
            </a:extLst>
          </p:cNvPr>
          <p:cNvSpPr txBox="1">
            <a:spLocks/>
          </p:cNvSpPr>
          <p:nvPr/>
        </p:nvSpPr>
        <p:spPr>
          <a:xfrm>
            <a:off x="524336" y="1067233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Oggetti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sz="1300"/>
              <a:t>Definizione e accesso agli oggetti:</a:t>
            </a:r>
          </a:p>
          <a:p>
            <a:pPr marL="0" indent="0">
              <a:lnSpc>
                <a:spcPct val="110000"/>
              </a:lnSpc>
              <a:buNone/>
            </a:pPr>
            <a:endParaRPr sz="1300"/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let persona = {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    nome: 'Luca',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    eta: 30,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    saluta: function() {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        return 'Ciao, sono ' + this.nome;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    }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};</a:t>
            </a:r>
          </a:p>
          <a:p>
            <a:pPr marL="0" indent="0">
              <a:lnSpc>
                <a:spcPct val="110000"/>
              </a:lnSpc>
              <a:buNone/>
            </a:pPr>
            <a:r>
              <a:rPr sz="1300"/>
              <a:t>console.log(persona.saluta()); // Ciao, sono Luca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AB3812B-6325-09F3-C5B0-4C6373786720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8823556-420F-7867-8DA8-6E500F8C7821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sz="1300" u="sng">
                <a:latin typeface="Century Gothic" pitchFamily="34" charset="0"/>
                <a:ea typeface="+mj-ea"/>
                <a:cs typeface="Arial"/>
              </a:rPr>
              <a:t>Script interno</a:t>
            </a: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&lt;script&gt; ... &lt;/script&gt;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300" u="sng">
                <a:latin typeface="Century Gothic" pitchFamily="34" charset="0"/>
                <a:ea typeface="+mj-ea"/>
                <a:cs typeface="Arial"/>
              </a:rPr>
              <a:t>Script esterno</a:t>
            </a: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&lt;script src='script.js'&gt;&lt;/script&gt;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55ABB82-FD4A-6AAC-A2A7-AEA3BA1AB115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6711465-A602-B309-7B8A-92A5060FD24A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Integrazione in 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In JavaScript, possiamo dichiarare variabili usando tre parole chiave principali: var, let, e const.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var: 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</a:t>
            </a:r>
            <a:r>
              <a:rPr sz="1300">
                <a:latin typeface="Century Gothic" pitchFamily="34" charset="0"/>
                <a:ea typeface="+mj-ea"/>
                <a:cs typeface="Arial"/>
              </a:rPr>
              <a:t>ambito di funzione, ri-dichiarabile, elevazione con undefined.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let: 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</a:t>
            </a:r>
            <a:r>
              <a:rPr sz="1300">
                <a:latin typeface="Century Gothic" pitchFamily="34" charset="0"/>
                <a:ea typeface="+mj-ea"/>
                <a:cs typeface="Arial"/>
              </a:rPr>
              <a:t>ambito di blocco, non ri-dichiarabile, elevazione senza inizializzazione.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const: 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</a:t>
            </a:r>
            <a:r>
              <a:rPr sz="1300">
                <a:latin typeface="Century Gothic" pitchFamily="34" charset="0"/>
                <a:ea typeface="+mj-ea"/>
                <a:cs typeface="Arial"/>
              </a:rPr>
              <a:t>ambito di blocco, non ri-dichiarabile, non ri-assegnabile.</a:t>
            </a:r>
          </a:p>
          <a:p>
            <a:pPr marL="0" indent="0">
              <a:buNone/>
            </a:pPr>
            <a:endParaRPr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Esempi di codice: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var nome = 'Mario';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let eta = 25;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const pi = 3.14;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4864784-8EB7-A1C9-1A53-6598631E46ED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40BC7A4-0EB3-4A96-D97F-65FE5511ACE5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Dichiarazione di Variabili 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774AB397-FEA0-B6FF-6FDC-8A0EA6312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it-IT" sz="52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5200">
                <a:latin typeface="Century Gothic" pitchFamily="34" charset="0"/>
                <a:ea typeface="+mj-ea"/>
                <a:cs typeface="Arial"/>
              </a:rPr>
              <a:t>var (vecchia dichiarazione, da usare con cautela)</a:t>
            </a:r>
          </a:p>
          <a:p>
            <a:pPr marL="0" indent="0">
              <a:buNone/>
            </a:pPr>
            <a:br>
              <a:rPr lang="it-IT" sz="5200">
                <a:latin typeface="Century Gothic" pitchFamily="34" charset="0"/>
                <a:ea typeface="+mj-ea"/>
                <a:cs typeface="Arial"/>
              </a:rPr>
            </a:br>
            <a:endParaRPr lang="it-IT" sz="52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it-IT" sz="5200">
                <a:latin typeface="Century Gothic" pitchFamily="34" charset="0"/>
                <a:ea typeface="+mj-ea"/>
                <a:cs typeface="Arial"/>
              </a:rPr>
              <a:t>• Scopo (ambito): Funzione. Le variabili var sono visibili ovunque nella funzione in cui sono dichiarate.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it-IT" sz="5200">
                <a:latin typeface="Century Gothic" pitchFamily="34" charset="0"/>
                <a:ea typeface="+mj-ea"/>
                <a:cs typeface="Arial"/>
              </a:rPr>
              <a:t>• Possibilità di ri-dichiarazione: Sì, può essere ri-dichiarata all’interno dello stesso ambito.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it-IT" sz="5200">
                <a:latin typeface="Century Gothic" pitchFamily="34" charset="0"/>
                <a:ea typeface="+mj-ea"/>
                <a:cs typeface="Arial"/>
              </a:rPr>
              <a:t>• Elevazione (hoisting): Le dichiarazioni var vengono elevate in cima al loro ambito e inizializzate con undefined.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it-IT" sz="5200">
                <a:latin typeface="Century Gothic" pitchFamily="34" charset="0"/>
                <a:ea typeface="+mj-ea"/>
                <a:cs typeface="Arial"/>
              </a:rPr>
              <a:t>• Esempio:</a:t>
            </a:r>
          </a:p>
          <a:p>
            <a:pPr marL="0" indent="0">
              <a:spcBef>
                <a:spcPts val="900"/>
              </a:spcBef>
              <a:buNone/>
            </a:pPr>
            <a:br>
              <a:rPr lang="it-IT" sz="5200">
                <a:latin typeface="Century Gothic" pitchFamily="34" charset="0"/>
                <a:ea typeface="+mj-ea"/>
                <a:cs typeface="Arial"/>
              </a:rPr>
            </a:br>
            <a:endParaRPr lang="it-IT" sz="52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5200">
                <a:latin typeface="Century Gothic" pitchFamily="34" charset="0"/>
                <a:ea typeface="+mj-ea"/>
                <a:cs typeface="Arial"/>
              </a:rPr>
              <a:t>var nome = "Mario";</a:t>
            </a:r>
          </a:p>
          <a:p>
            <a:pPr marL="0" indent="0">
              <a:buNone/>
            </a:pPr>
            <a:r>
              <a:rPr lang="it-IT" sz="5200">
                <a:latin typeface="Century Gothic" pitchFamily="34" charset="0"/>
                <a:ea typeface="+mj-ea"/>
                <a:cs typeface="Arial"/>
              </a:rPr>
              <a:t>var nome = "Luca"; // Ri-dichiarabile</a:t>
            </a:r>
          </a:p>
          <a:p>
            <a:pPr marL="0" indent="0">
              <a:buNone/>
            </a:pPr>
            <a:r>
              <a:rPr lang="it-IT" sz="5200">
                <a:latin typeface="Century Gothic" pitchFamily="34" charset="0"/>
                <a:ea typeface="+mj-ea"/>
                <a:cs typeface="Arial"/>
              </a:rPr>
              <a:t>console.log(nome); // Luca</a:t>
            </a:r>
          </a:p>
          <a:p>
            <a:pPr marL="0" indent="0">
              <a:buNone/>
            </a:pPr>
            <a:br>
              <a:rPr lang="it-IT" sz="5200">
                <a:latin typeface="Century Gothic" pitchFamily="34" charset="0"/>
                <a:ea typeface="+mj-ea"/>
                <a:cs typeface="Arial"/>
              </a:rPr>
            </a:br>
            <a:endParaRPr lang="it-IT" sz="52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br>
              <a:rPr lang="it-IT" sz="5200">
                <a:latin typeface="Century Gothic" pitchFamily="34" charset="0"/>
                <a:ea typeface="+mj-ea"/>
                <a:cs typeface="Arial"/>
              </a:rPr>
            </a:br>
            <a:endParaRPr lang="it-IT" sz="5200">
              <a:latin typeface="Century Gothic" pitchFamily="34" charset="0"/>
              <a:ea typeface="+mj-ea"/>
              <a:cs typeface="Arial"/>
            </a:endParaRPr>
          </a:p>
          <a:p>
            <a:br>
              <a:rPr lang="it-IT">
                <a:solidFill>
                  <a:srgbClr val="0E0E0E"/>
                </a:solidFill>
                <a:effectLst/>
                <a:latin typeface=".SF NS"/>
              </a:rPr>
            </a:br>
            <a:endParaRPr lang="it-IT">
              <a:solidFill>
                <a:srgbClr val="0E0E0E"/>
              </a:solidFill>
              <a:effectLst/>
              <a:latin typeface=".SF NS"/>
            </a:endParaRPr>
          </a:p>
          <a:p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8D969B4B-16C8-5942-BBB7-D442B9EF2151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486F5602-32A6-50B4-1920-1FED8BEFE710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Confronto tra var, let e const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9A7DF-B10F-B77F-087D-333BB22A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FC3101C-B86C-674C-D357-C034C3307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let (scopo di blocco)</a:t>
            </a:r>
            <a:br>
              <a:rPr lang="it-IT" sz="2700">
                <a:latin typeface="Century Gothic" pitchFamily="34" charset="0"/>
                <a:ea typeface="+mj-ea"/>
                <a:cs typeface="Arial"/>
              </a:rPr>
            </a:br>
            <a:endParaRPr lang="it-IT" sz="27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• Scopo (ambito): Blocco (racchiuso tra { ... }).</a:t>
            </a: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• Possibilità di ri-dichiarazione: No, non può essere ri-dichiarata nello stesso ambito.</a:t>
            </a: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• Elevazione: Anche let viene elevata, ma non inizializzata. Deve essere dichiarata prima di essere usata.</a:t>
            </a: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• Preferibile a var per scopi di blocco o per evitare errori di ri-dichiarazione.</a:t>
            </a:r>
          </a:p>
          <a:p>
            <a:pPr marL="0" indent="0">
              <a:buNone/>
            </a:pP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400" u="sng">
                <a:latin typeface="Century Gothic" pitchFamily="34" charset="0"/>
                <a:ea typeface="+mj-ea"/>
                <a:cs typeface="Arial"/>
              </a:rPr>
              <a:t>Esempio</a:t>
            </a:r>
            <a:br>
              <a:rPr lang="it-IT" sz="2700">
                <a:latin typeface="Century Gothic" pitchFamily="34" charset="0"/>
                <a:ea typeface="+mj-ea"/>
                <a:cs typeface="Arial"/>
              </a:rPr>
            </a:br>
            <a:endParaRPr lang="it-IT" sz="15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500">
                <a:latin typeface="Century Gothic" pitchFamily="34" charset="0"/>
                <a:ea typeface="+mj-ea"/>
                <a:cs typeface="Arial"/>
              </a:rPr>
              <a:t>let eta = 25;</a:t>
            </a:r>
          </a:p>
          <a:p>
            <a:pPr marL="0" indent="0">
              <a:buNone/>
            </a:pPr>
            <a:r>
              <a:rPr lang="it-IT" sz="1500">
                <a:latin typeface="Century Gothic" pitchFamily="34" charset="0"/>
                <a:ea typeface="+mj-ea"/>
                <a:cs typeface="Arial"/>
              </a:rPr>
              <a:t>eta = 30; // Può essere ri-assegnata, ma non ri-dichiarata</a:t>
            </a:r>
          </a:p>
          <a:p>
            <a:pPr marL="0" indent="0">
              <a:buNone/>
            </a:pPr>
            <a:r>
              <a:rPr lang="it-IT" sz="1500">
                <a:latin typeface="Century Gothic" pitchFamily="34" charset="0"/>
                <a:ea typeface="+mj-ea"/>
                <a:cs typeface="Arial"/>
              </a:rPr>
              <a:t>console.log(eta); // 30</a:t>
            </a:r>
          </a:p>
          <a:p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0A92526-3623-B261-2022-1C500B8897AE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2088C00D-B4A0-A1C1-6056-97BF2187CD1D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Confronto tra var, let e const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222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0C286-141C-2342-629F-E8628DE11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68427FF-DF53-4FD3-7712-B5715197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const (costante)</a:t>
            </a:r>
          </a:p>
          <a:p>
            <a:pPr marL="0" indent="0">
              <a:buNone/>
            </a:pPr>
            <a:br>
              <a:rPr lang="it-IT" sz="1400">
                <a:latin typeface="Century Gothic" pitchFamily="34" charset="0"/>
                <a:ea typeface="+mj-ea"/>
                <a:cs typeface="Arial"/>
              </a:rPr>
            </a:b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• Scopo (ambito): Blocco.</a:t>
            </a: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• Assegnazione: Deve essere inizializzata al momento della dichiarazione, e non può essere ri-assegnata.</a:t>
            </a: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• Elevazione: Come let, viene elevata ma non inizializzata.</a:t>
            </a: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• Usa const per valori che non cambiano durante l’esecuzione del programma, per evitare modifiche accidentali.</a:t>
            </a:r>
          </a:p>
          <a:p>
            <a:pPr marL="0" indent="0">
              <a:buNone/>
            </a:pP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Esempio</a:t>
            </a:r>
          </a:p>
          <a:p>
            <a:pPr marL="0" indent="0">
              <a:buNone/>
            </a:pPr>
            <a:br>
              <a:rPr lang="it-IT" sz="1400">
                <a:latin typeface="Century Gothic" pitchFamily="34" charset="0"/>
                <a:ea typeface="+mj-ea"/>
                <a:cs typeface="Arial"/>
              </a:rPr>
            </a:b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const pi = 3.14;</a:t>
            </a: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// pi = 3.1415; // Errore! Non può essere ri-assegnata</a:t>
            </a: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console.log(pi); // 3.14</a:t>
            </a:r>
          </a:p>
          <a:p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841C30F9-89C6-1476-FAD2-E41D8074A151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BA6471DE-AC5C-911D-94C4-980E820F6C55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Confronto tra var, let e const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7634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1400">
                <a:latin typeface="Century Gothic" pitchFamily="34" charset="0"/>
                <a:ea typeface="+mj-ea"/>
                <a:cs typeface="Arial"/>
              </a:rPr>
              <a:t>In JavaScript, l'elevazione è un comportamento per cui le dichiarazioni di variabili e funzioni vengono 'spostate' in cima al loro ambito prima che il codice venga eseguito.</a:t>
            </a:r>
          </a:p>
          <a:p>
            <a:pPr marL="0" indent="0">
              <a:buNone/>
            </a:pPr>
            <a:endParaRPr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400">
                <a:latin typeface="Century Gothic" pitchFamily="34" charset="0"/>
                <a:ea typeface="+mj-ea"/>
                <a:cs typeface="Arial"/>
              </a:rPr>
              <a:t>- var: viene elevata e inizializzata con undefined.</a:t>
            </a:r>
          </a:p>
          <a:p>
            <a:pPr marL="0" indent="0">
              <a:buNone/>
            </a:pPr>
            <a:r>
              <a:rPr sz="1400">
                <a:latin typeface="Century Gothic" pitchFamily="34" charset="0"/>
                <a:ea typeface="+mj-ea"/>
                <a:cs typeface="Arial"/>
              </a:rPr>
              <a:t>- let e const: elevate ma non inizializzate, causando un ReferenceError se usate prima della dichiarazione.</a:t>
            </a:r>
          </a:p>
          <a:p>
            <a:pPr marL="0" indent="0">
              <a:buNone/>
            </a:pPr>
            <a:endParaRPr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4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4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400">
                <a:latin typeface="Century Gothic" pitchFamily="34" charset="0"/>
                <a:ea typeface="+mj-ea"/>
                <a:cs typeface="Arial"/>
              </a:rPr>
              <a:t>console.log(nome); // undefined</a:t>
            </a: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var</a:t>
            </a:r>
            <a:r>
              <a:rPr sz="1400">
                <a:latin typeface="Century Gothic" pitchFamily="34" charset="0"/>
                <a:ea typeface="+mj-ea"/>
                <a:cs typeface="Arial"/>
              </a:rPr>
              <a:t> nome = 'Mario';</a:t>
            </a:r>
          </a:p>
          <a:p>
            <a:pPr marL="0" indent="0">
              <a:buNone/>
            </a:pPr>
            <a:endParaRPr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400">
                <a:latin typeface="Century Gothic" pitchFamily="34" charset="0"/>
                <a:ea typeface="+mj-ea"/>
                <a:cs typeface="Arial"/>
              </a:rPr>
              <a:t>let e const danno </a:t>
            </a:r>
            <a:r>
              <a:rPr sz="1400" b="1">
                <a:latin typeface="Century Gothic" pitchFamily="34" charset="0"/>
                <a:ea typeface="+mj-ea"/>
                <a:cs typeface="Arial"/>
              </a:rPr>
              <a:t>ReferenceError</a:t>
            </a:r>
            <a:r>
              <a:rPr sz="1400">
                <a:latin typeface="Century Gothic" pitchFamily="34" charset="0"/>
                <a:ea typeface="+mj-ea"/>
                <a:cs typeface="Arial"/>
              </a:rPr>
              <a:t> se usate prima della dichiarazione effettiva.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D2C1E73-044A-775E-10F5-A5181E00DB42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C05CA1B-A880-E928-2F91-9AA12DA1DBD8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Concetto di Elevazione (Hoisting)</a:t>
            </a: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1300" u="sng">
                <a:latin typeface="Century Gothic" pitchFamily="34" charset="0"/>
                <a:ea typeface="+mj-ea"/>
                <a:cs typeface="Arial"/>
              </a:rPr>
              <a:t>Principali tipi di dati in JavaScript</a:t>
            </a: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Number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String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Boolean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Object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Array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Undefined</a:t>
            </a:r>
          </a:p>
          <a:p>
            <a:pPr marL="0" indent="0">
              <a:buNone/>
            </a:pPr>
            <a:r>
              <a:rPr sz="1300">
                <a:latin typeface="Century Gothic" pitchFamily="34" charset="0"/>
                <a:ea typeface="+mj-ea"/>
                <a:cs typeface="Arial"/>
              </a:rPr>
              <a:t>- Null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B9260AA-BF05-C3FC-F7F5-B22C72F8A682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Javascript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8C3389-65F4-F019-13B1-AEF859321DBD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Tipi di dati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 / Corporate / Covers">
  <a:themeElements>
    <a:clrScheme name="Corporate">
      <a:dk1>
        <a:srgbClr val="000000"/>
      </a:dk1>
      <a:lt1>
        <a:srgbClr val="FFFFFF"/>
      </a:lt1>
      <a:dk2>
        <a:srgbClr val="002F53"/>
      </a:dk2>
      <a:lt2>
        <a:srgbClr val="E3E9ED"/>
      </a:lt2>
      <a:accent1>
        <a:srgbClr val="8C1E74"/>
      </a:accent1>
      <a:accent2>
        <a:srgbClr val="2469B1"/>
      </a:accent2>
      <a:accent3>
        <a:srgbClr val="002F53"/>
      </a:accent3>
      <a:accent4>
        <a:srgbClr val="DE9800"/>
      </a:accent4>
      <a:accent5>
        <a:srgbClr val="CE4D00"/>
      </a:accent5>
      <a:accent6>
        <a:srgbClr val="8495A8"/>
      </a:accent6>
      <a:hlink>
        <a:srgbClr val="1CB9E0"/>
      </a:hlink>
      <a:folHlink>
        <a:srgbClr val="1CB9E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9" id="{62D04F5F-06DA-8645-A9B0-A718533F873B}" vid="{99E6B502-E776-3A48-B733-5AF84BE10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1841</Words>
  <Application>Microsoft Office PowerPoint</Application>
  <PresentationFormat>Presentazione su schermo (4:3)</PresentationFormat>
  <Paragraphs>315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4" baseType="lpstr">
      <vt:lpstr>.Lucida Grande UI Regular</vt:lpstr>
      <vt:lpstr>.SF NS</vt:lpstr>
      <vt:lpstr>Arial</vt:lpstr>
      <vt:lpstr>Century Gothic</vt:lpstr>
      <vt:lpstr>Font di sistema regolare</vt:lpstr>
      <vt:lpstr>Segoe UI</vt:lpstr>
      <vt:lpstr>Symbol</vt:lpstr>
      <vt:lpstr>Wingdings</vt:lpstr>
      <vt:lpstr>Eng / Corporate / Covers</vt:lpstr>
      <vt:lpstr>Academy Academy Digital Experience R&amp;I Lab Informatici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Operazioni e Operatori</vt:lpstr>
      <vt:lpstr>Operazioni e Operatori</vt:lpstr>
      <vt:lpstr>Condizionali (if, else, switch)</vt:lpstr>
      <vt:lpstr>Cicli (for, while, do-while)</vt:lpstr>
      <vt:lpstr>Funzioni</vt:lpstr>
      <vt:lpstr>Manipolazione del DOM</vt:lpstr>
      <vt:lpstr>Gestione degli Eventi</vt:lpstr>
      <vt:lpstr>Esempio Pratico - Somma di Due Numeri</vt:lpstr>
      <vt:lpstr>Array</vt:lpstr>
      <vt:lpstr>Oggetti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Silvia Montagna</dc:creator>
  <cp:keywords/>
  <dc:description>generated using python-pptx</dc:description>
  <cp:lastModifiedBy>Silvia Montagna</cp:lastModifiedBy>
  <cp:revision>5</cp:revision>
  <dcterms:created xsi:type="dcterms:W3CDTF">2013-01-27T09:14:16Z</dcterms:created>
  <dcterms:modified xsi:type="dcterms:W3CDTF">2024-11-19T10:47:15Z</dcterms:modified>
  <cp:category/>
</cp:coreProperties>
</file>